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3" r:id="rId3"/>
    <p:sldId id="269" r:id="rId4"/>
    <p:sldId id="337" r:id="rId5"/>
    <p:sldId id="315" r:id="rId6"/>
    <p:sldId id="335" r:id="rId7"/>
    <p:sldId id="336" r:id="rId8"/>
    <p:sldId id="340" r:id="rId9"/>
    <p:sldId id="341" r:id="rId10"/>
    <p:sldId id="342" r:id="rId11"/>
    <p:sldId id="343" r:id="rId12"/>
    <p:sldId id="344" r:id="rId13"/>
    <p:sldId id="345" r:id="rId14"/>
    <p:sldId id="338" r:id="rId15"/>
    <p:sldId id="346" r:id="rId16"/>
    <p:sldId id="349" r:id="rId17"/>
    <p:sldId id="289" r:id="rId18"/>
    <p:sldId id="348" r:id="rId19"/>
    <p:sldId id="350" r:id="rId20"/>
    <p:sldId id="334" r:id="rId21"/>
    <p:sldId id="298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9C9C9C"/>
    <a:srgbClr val="8EBAE2"/>
    <a:srgbClr val="C75252"/>
    <a:srgbClr val="EAEAEA"/>
    <a:srgbClr val="B7B7B7"/>
    <a:srgbClr val="D2D2D2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677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760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463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288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91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382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373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779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503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926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484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505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9B872-3001-418C-A119-2908FB6AB070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399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zojae031/CapstoneDesign_Global_Lounge_Door_System" TargetMode="External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0" y="667512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258701" y="2016058"/>
            <a:ext cx="10658522" cy="4442879"/>
            <a:chOff x="2041525" y="2734320"/>
            <a:chExt cx="10658522" cy="4442879"/>
          </a:xfrm>
        </p:grpSpPr>
        <p:sp>
          <p:nvSpPr>
            <p:cNvPr id="11" name="직사각형 10"/>
            <p:cNvSpPr/>
            <p:nvPr/>
          </p:nvSpPr>
          <p:spPr>
            <a:xfrm>
              <a:off x="9064786" y="4530321"/>
              <a:ext cx="1056700" cy="26468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600" dirty="0">
                  <a:solidFill>
                    <a:schemeClr val="tx1">
                      <a:alpha val="1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”</a:t>
              </a:r>
              <a:endParaRPr lang="ko-KR" altLang="en-US" sz="16600" dirty="0">
                <a:solidFill>
                  <a:schemeClr val="tx1">
                    <a:alpha val="1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041525" y="2772492"/>
              <a:ext cx="1056700" cy="26468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600" dirty="0">
                  <a:solidFill>
                    <a:schemeClr val="tx1">
                      <a:alpha val="1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“</a:t>
              </a:r>
              <a:endParaRPr lang="ko-KR" altLang="en-US" sz="16600" dirty="0">
                <a:solidFill>
                  <a:schemeClr val="tx1">
                    <a:alpha val="10000"/>
                  </a:schemeClr>
                </a:solidFill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2998279" y="2734320"/>
              <a:ext cx="9701768" cy="2539157"/>
              <a:chOff x="1442684" y="2330007"/>
              <a:chExt cx="9701768" cy="2539157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1442684" y="2653173"/>
                <a:ext cx="7683257" cy="2215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3800" dirty="0">
                    <a:solidFill>
                      <a:srgbClr val="8EBAE2">
                        <a:alpha val="40000"/>
                      </a:srgbClr>
                    </a:solidFill>
                    <a:latin typeface="+mj-lt"/>
                    <a:ea typeface="KoPub돋움체 Bold" panose="02020603020101020101" pitchFamily="18" charset="-127"/>
                  </a:rPr>
                  <a:t>Capstone</a:t>
                </a:r>
                <a:endParaRPr lang="ko-KR" altLang="en-US" sz="13800" dirty="0">
                  <a:solidFill>
                    <a:srgbClr val="8EBAE2">
                      <a:alpha val="40000"/>
                    </a:srgbClr>
                  </a:solidFill>
                  <a:latin typeface="+mj-lt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463871" y="2330007"/>
                <a:ext cx="868058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600" b="1" dirty="0">
                    <a:ln>
                      <a:solidFill>
                        <a:schemeClr val="tx1">
                          <a:lumMod val="50000"/>
                          <a:lumOff val="50000"/>
                          <a:alpha val="5000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KoPub돋움체 Medium" panose="02020603020101020101" pitchFamily="18" charset="-127"/>
                  </a:rPr>
                  <a:t>대외협력처 글로벌 라운지 출입문 시스템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649655" y="3052543"/>
                <a:ext cx="149464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ln>
                      <a:solidFill>
                        <a:schemeClr val="tx1">
                          <a:lumMod val="50000"/>
                          <a:lumOff val="50000"/>
                          <a:alpha val="3000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_ Capstone Design</a:t>
                </a:r>
                <a:endParaRPr lang="ko-KR" altLang="en-US" sz="1200" dirty="0">
                  <a:ln>
                    <a:solidFill>
                      <a:schemeClr val="tx1">
                        <a:lumMod val="50000"/>
                        <a:lumOff val="50000"/>
                        <a:alpha val="3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</p:grpSp>
      <p:sp>
        <p:nvSpPr>
          <p:cNvPr id="27" name="TextBox 26"/>
          <p:cNvSpPr txBox="1"/>
          <p:nvPr/>
        </p:nvSpPr>
        <p:spPr>
          <a:xfrm>
            <a:off x="9433168" y="5251578"/>
            <a:ext cx="1242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_ TEAM : 6</a:t>
            </a:r>
            <a:r>
              <a:rPr lang="ko-KR" altLang="en-US" sz="14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</a:t>
            </a:r>
            <a:endParaRPr lang="en-US" altLang="ko-KR" sz="14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4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_ 2019. 5. 17</a:t>
            </a:r>
            <a:endParaRPr lang="ko-KR" altLang="en-US" sz="14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4" name="직선 연결선 13"/>
          <p:cNvCxnSpPr>
            <a:cxnSpLocks/>
          </p:cNvCxnSpPr>
          <p:nvPr/>
        </p:nvCxnSpPr>
        <p:spPr>
          <a:xfrm>
            <a:off x="8338662" y="4310743"/>
            <a:ext cx="1094506" cy="940835"/>
          </a:xfrm>
          <a:prstGeom prst="line">
            <a:avLst/>
          </a:prstGeom>
          <a:ln w="15875">
            <a:solidFill>
              <a:srgbClr val="D2D2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683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-48374" y="653143"/>
            <a:ext cx="2684172" cy="1862048"/>
            <a:chOff x="-48374" y="653143"/>
            <a:chExt cx="2684172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02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-48374" y="1537289"/>
              <a:ext cx="26841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제안서 대비 구현 내용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04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B46EB4-F59E-4B8D-A102-1599539A5987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서버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FD55E-2282-4450-BE4F-A4A84593DD61}"/>
              </a:ext>
            </a:extLst>
          </p:cNvPr>
          <p:cNvSpPr txBox="1"/>
          <p:nvPr/>
        </p:nvSpPr>
        <p:spPr>
          <a:xfrm>
            <a:off x="3526777" y="1380102"/>
            <a:ext cx="6804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통신 동기화 처리</a:t>
            </a:r>
            <a:endParaRPr lang="ko-KR" altLang="en-US" sz="1000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rgbClr val="9C9C9C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B3808F8-9619-4192-8468-CDB97913B4CF}"/>
              </a:ext>
            </a:extLst>
          </p:cNvPr>
          <p:cNvGrpSpPr/>
          <p:nvPr/>
        </p:nvGrpSpPr>
        <p:grpSpPr>
          <a:xfrm>
            <a:off x="3393380" y="2334209"/>
            <a:ext cx="7071502" cy="3607510"/>
            <a:chOff x="3204888" y="2364991"/>
            <a:chExt cx="7071502" cy="360751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2BA93D9-64E7-4745-8517-E58E6DCFD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5897" l="10000" r="100000">
                          <a14:backgroundMark x1="64183" y1="72276" x2="64183" y2="72276"/>
                          <a14:backgroundMark x1="65457" y1="77917" x2="65457" y2="77917"/>
                          <a14:backgroundMark x1="65457" y1="77917" x2="65457" y2="77917"/>
                          <a14:backgroundMark x1="62716" y1="79872" x2="66298" y2="82692"/>
                          <a14:backgroundMark x1="65457" y1="88333" x2="65240" y2="71154"/>
                          <a14:backgroundMark x1="65865" y1="21571" x2="65457" y2="13397"/>
                          <a14:backgroundMark x1="65024" y1="18462" x2="66298" y2="26635"/>
                          <a14:backgroundMark x1="67212" y1="70417" x2="67212" y2="70417"/>
                          <a14:backgroundMark x1="67091" y1="71282" x2="67091" y2="71282"/>
                          <a14:backgroundMark x1="62212" y1="27628" x2="62212" y2="27628"/>
                          <a14:backgroundMark x1="67163" y1="67147" x2="67163" y2="6714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5400000">
              <a:off x="7119819" y="2815929"/>
              <a:ext cx="3607510" cy="2705633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3FE5FA-9A47-4983-B9D3-5FE544A88C71}"/>
                </a:ext>
              </a:extLst>
            </p:cNvPr>
            <p:cNvGrpSpPr/>
            <p:nvPr/>
          </p:nvGrpSpPr>
          <p:grpSpPr>
            <a:xfrm>
              <a:off x="3204888" y="2593649"/>
              <a:ext cx="3150192" cy="3150192"/>
              <a:chOff x="3517308" y="2749999"/>
              <a:chExt cx="2143125" cy="2143125"/>
            </a:xfrm>
          </p:grpSpPr>
          <p:pic>
            <p:nvPicPr>
              <p:cNvPr id="9218" name="Picture 2" descr="ë¸í¸ë¶ ì¼ë¬ì¤í¸ì ëí ì´ë¯¸ì§ ê²ìê²°ê³¼">
                <a:extLst>
                  <a:ext uri="{FF2B5EF4-FFF2-40B4-BE49-F238E27FC236}">
                    <a16:creationId xmlns:a16="http://schemas.microsoft.com/office/drawing/2014/main" id="{71A09148-9905-46C4-9297-E8C1B76162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17308" y="2749999"/>
                <a:ext cx="2143125" cy="2143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894E372E-0717-496A-BCFC-C2D5C9AFFF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96310" y="3186361"/>
                <a:ext cx="1583410" cy="890322"/>
              </a:xfrm>
              <a:prstGeom prst="rect">
                <a:avLst/>
              </a:prstGeom>
            </p:spPr>
          </p:pic>
        </p:grpSp>
        <p:sp>
          <p:nvSpPr>
            <p:cNvPr id="10" name="원호 9">
              <a:extLst>
                <a:ext uri="{FF2B5EF4-FFF2-40B4-BE49-F238E27FC236}">
                  <a16:creationId xmlns:a16="http://schemas.microsoft.com/office/drawing/2014/main" id="{582B45DA-C476-44A6-82A9-3BBDB79B7EC4}"/>
                </a:ext>
              </a:extLst>
            </p:cNvPr>
            <p:cNvSpPr/>
            <p:nvPr/>
          </p:nvSpPr>
          <p:spPr>
            <a:xfrm>
              <a:off x="6334475" y="3242680"/>
              <a:ext cx="1101314" cy="654345"/>
            </a:xfrm>
            <a:prstGeom prst="arc">
              <a:avLst>
                <a:gd name="adj1" fmla="val 11288234"/>
                <a:gd name="adj2" fmla="val 21034306"/>
              </a:avLst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원호 22">
              <a:extLst>
                <a:ext uri="{FF2B5EF4-FFF2-40B4-BE49-F238E27FC236}">
                  <a16:creationId xmlns:a16="http://schemas.microsoft.com/office/drawing/2014/main" id="{0AC8E6D7-271C-48BD-BA70-C783303CACAE}"/>
                </a:ext>
              </a:extLst>
            </p:cNvPr>
            <p:cNvSpPr/>
            <p:nvPr/>
          </p:nvSpPr>
          <p:spPr>
            <a:xfrm rot="10458938">
              <a:off x="6364174" y="3847379"/>
              <a:ext cx="1101314" cy="654345"/>
            </a:xfrm>
            <a:prstGeom prst="arc">
              <a:avLst>
                <a:gd name="adj1" fmla="val 11288234"/>
                <a:gd name="adj2" fmla="val 20776879"/>
              </a:avLst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A899EA3-F34D-43CE-B222-7283404A30D6}"/>
              </a:ext>
            </a:extLst>
          </p:cNvPr>
          <p:cNvSpPr txBox="1"/>
          <p:nvPr/>
        </p:nvSpPr>
        <p:spPr>
          <a:xfrm>
            <a:off x="5089961" y="231044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1)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기존 구현 내용</a:t>
            </a:r>
          </a:p>
        </p:txBody>
      </p:sp>
    </p:spTree>
    <p:extLst>
      <p:ext uri="{BB962C8B-B14F-4D97-AF65-F5344CB8AC3E}">
        <p14:creationId xmlns:p14="http://schemas.microsoft.com/office/powerpoint/2010/main" val="2745635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-48374" y="653143"/>
            <a:ext cx="2684172" cy="1862048"/>
            <a:chOff x="-48374" y="653143"/>
            <a:chExt cx="2684172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02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-48374" y="1537289"/>
              <a:ext cx="26841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제안서 대비 구현 내용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04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B46EB4-F59E-4B8D-A102-1599539A5987}"/>
              </a:ext>
            </a:extLst>
          </p:cNvPr>
          <p:cNvSpPr txBox="1"/>
          <p:nvPr/>
        </p:nvSpPr>
        <p:spPr>
          <a:xfrm>
            <a:off x="-87412" y="2421016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라즈베리파이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(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모듈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)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02E7CE-CEAB-4896-8F67-EFBACEC000BD}"/>
              </a:ext>
            </a:extLst>
          </p:cNvPr>
          <p:cNvGrpSpPr/>
          <p:nvPr/>
        </p:nvGrpSpPr>
        <p:grpSpPr>
          <a:xfrm>
            <a:off x="3808800" y="2334209"/>
            <a:ext cx="2827777" cy="2523090"/>
            <a:chOff x="3808800" y="2334209"/>
            <a:chExt cx="2827777" cy="252309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7FD55E-2282-4450-BE4F-A4A84593DD61}"/>
                </a:ext>
              </a:extLst>
            </p:cNvPr>
            <p:cNvSpPr txBox="1"/>
            <p:nvPr/>
          </p:nvSpPr>
          <p:spPr>
            <a:xfrm>
              <a:off x="3808800" y="2334209"/>
              <a:ext cx="28277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rgbClr val="9C9C9C"/>
                  </a:solidFill>
                  <a:latin typeface="+mj-lt"/>
                  <a:ea typeface="KoPub돋움체 Medium" panose="02020603020101020101" pitchFamily="18" charset="-127"/>
                </a:rPr>
                <a:t>[</a:t>
              </a:r>
              <a:r>
                <a:rPr lang="ko-KR" altLang="en-US" sz="2000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rgbClr val="9C9C9C"/>
                  </a:solidFill>
                  <a:latin typeface="+mj-lt"/>
                  <a:ea typeface="KoPub돋움체 Medium" panose="02020603020101020101" pitchFamily="18" charset="-127"/>
                </a:rPr>
                <a:t>기존</a:t>
              </a:r>
              <a:r>
                <a:rPr lang="en-US" altLang="ko-KR" sz="2000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rgbClr val="9C9C9C"/>
                  </a:solidFill>
                  <a:latin typeface="+mj-lt"/>
                  <a:ea typeface="KoPub돋움체 Medium" panose="02020603020101020101" pitchFamily="18" charset="-127"/>
                </a:rPr>
                <a:t>]</a:t>
              </a:r>
              <a:r>
                <a:rPr lang="ko-KR" altLang="en-US" sz="2000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rgbClr val="9C9C9C"/>
                  </a:solidFill>
                  <a:latin typeface="+mj-lt"/>
                  <a:ea typeface="KoPub돋움체 Medium" panose="02020603020101020101" pitchFamily="18" charset="-127"/>
                </a:rPr>
                <a:t> 초음파 센서</a:t>
              </a:r>
              <a:endParaRPr lang="ko-KR" altLang="en-US" sz="7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endParaRPr>
            </a:p>
          </p:txBody>
        </p:sp>
        <p:pic>
          <p:nvPicPr>
            <p:cNvPr id="8194" name="Picture 2" descr="ë¼ì¦ë² ë¦¬íì´ ì´ìí ì¼ìì ëí ì´ë¯¸ì§ ê²ìê²°ê³¼">
              <a:extLst>
                <a:ext uri="{FF2B5EF4-FFF2-40B4-BE49-F238E27FC236}">
                  <a16:creationId xmlns:a16="http://schemas.microsoft.com/office/drawing/2014/main" id="{79330DAB-A4BB-44EC-AAB4-F05AC396B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1127" y="2714174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21ABA5-23CC-4705-9E3C-251A37AA232E}"/>
              </a:ext>
            </a:extLst>
          </p:cNvPr>
          <p:cNvGrpSpPr/>
          <p:nvPr/>
        </p:nvGrpSpPr>
        <p:grpSpPr>
          <a:xfrm>
            <a:off x="7428216" y="2334209"/>
            <a:ext cx="2827777" cy="2543235"/>
            <a:chOff x="7428216" y="2334209"/>
            <a:chExt cx="2827777" cy="2543235"/>
          </a:xfrm>
        </p:grpSpPr>
        <p:pic>
          <p:nvPicPr>
            <p:cNvPr id="8196" name="Picture 4" descr="ì ì¸ì  ì¼ìì ëí ì´ë¯¸ì§ ê²ìê²°ê³¼">
              <a:extLst>
                <a:ext uri="{FF2B5EF4-FFF2-40B4-BE49-F238E27FC236}">
                  <a16:creationId xmlns:a16="http://schemas.microsoft.com/office/drawing/2014/main" id="{4D5E9C81-7732-4B44-BCA2-FFE4168A46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0543" y="2734319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E89EE38-2C21-4309-A7EB-47B3A95B1DBD}"/>
                </a:ext>
              </a:extLst>
            </p:cNvPr>
            <p:cNvSpPr txBox="1"/>
            <p:nvPr/>
          </p:nvSpPr>
          <p:spPr>
            <a:xfrm>
              <a:off x="7428216" y="2334209"/>
              <a:ext cx="28277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rgbClr val="9C9C9C"/>
                  </a:solidFill>
                  <a:latin typeface="+mj-lt"/>
                  <a:ea typeface="KoPub돋움체 Medium" panose="02020603020101020101" pitchFamily="18" charset="-127"/>
                </a:rPr>
                <a:t>[</a:t>
              </a:r>
              <a:r>
                <a:rPr lang="ko-KR" altLang="en-US" sz="2000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rgbClr val="9C9C9C"/>
                  </a:solidFill>
                  <a:latin typeface="+mj-lt"/>
                  <a:ea typeface="KoPub돋움체 Medium" panose="02020603020101020101" pitchFamily="18" charset="-127"/>
                </a:rPr>
                <a:t>변경</a:t>
              </a:r>
              <a:r>
                <a:rPr lang="en-US" altLang="ko-KR" sz="2000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rgbClr val="9C9C9C"/>
                  </a:solidFill>
                  <a:latin typeface="+mj-lt"/>
                  <a:ea typeface="KoPub돋움체 Medium" panose="02020603020101020101" pitchFamily="18" charset="-127"/>
                </a:rPr>
                <a:t>]</a:t>
              </a:r>
              <a:r>
                <a:rPr lang="ko-KR" altLang="en-US" sz="2000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rgbClr val="9C9C9C"/>
                  </a:solidFill>
                  <a:latin typeface="+mj-lt"/>
                  <a:ea typeface="KoPub돋움체 Medium" panose="02020603020101020101" pitchFamily="18" charset="-127"/>
                </a:rPr>
                <a:t> 적외선 센서</a:t>
              </a:r>
              <a:endParaRPr lang="ko-KR" altLang="en-US" sz="7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endParaRPr>
            </a:p>
          </p:txBody>
        </p:sp>
      </p:grp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13053B2D-DAAB-48E1-9B4F-8E93D581F5D4}"/>
              </a:ext>
            </a:extLst>
          </p:cNvPr>
          <p:cNvCxnSpPr>
            <a:stCxn id="8194" idx="3"/>
            <a:endCxn id="8196" idx="1"/>
          </p:cNvCxnSpPr>
          <p:nvPr/>
        </p:nvCxnSpPr>
        <p:spPr>
          <a:xfrm>
            <a:off x="6294252" y="3785737"/>
            <a:ext cx="1476291" cy="20145"/>
          </a:xfrm>
          <a:prstGeom prst="straightConnector1">
            <a:avLst/>
          </a:prstGeom>
          <a:ln w="12700">
            <a:solidFill>
              <a:srgbClr val="9C9C9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63F4194-92ED-4E5E-881B-88CC62449EFA}"/>
              </a:ext>
            </a:extLst>
          </p:cNvPr>
          <p:cNvSpPr txBox="1"/>
          <p:nvPr/>
        </p:nvSpPr>
        <p:spPr>
          <a:xfrm>
            <a:off x="5089961" y="231044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1)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기존 구현 내용</a:t>
            </a:r>
          </a:p>
        </p:txBody>
      </p:sp>
    </p:spTree>
    <p:extLst>
      <p:ext uri="{BB962C8B-B14F-4D97-AF65-F5344CB8AC3E}">
        <p14:creationId xmlns:p14="http://schemas.microsoft.com/office/powerpoint/2010/main" val="61173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-48374" y="653143"/>
            <a:ext cx="2684172" cy="1862048"/>
            <a:chOff x="-48374" y="653143"/>
            <a:chExt cx="2684172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02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-48374" y="1537289"/>
              <a:ext cx="26841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제안서 대비 구현 내용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04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FD55E-2282-4450-BE4F-A4A84593DD61}"/>
              </a:ext>
            </a:extLst>
          </p:cNvPr>
          <p:cNvSpPr txBox="1"/>
          <p:nvPr/>
        </p:nvSpPr>
        <p:spPr>
          <a:xfrm>
            <a:off x="3220403" y="1380102"/>
            <a:ext cx="6804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인증 여부 판단</a:t>
            </a:r>
            <a:endParaRPr lang="ko-KR" altLang="en-US" sz="1000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rgbClr val="9C9C9C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9C5296-BDDF-4949-8B68-D3BC8CC19D7B}"/>
              </a:ext>
            </a:extLst>
          </p:cNvPr>
          <p:cNvSpPr txBox="1"/>
          <p:nvPr/>
        </p:nvSpPr>
        <p:spPr>
          <a:xfrm>
            <a:off x="-87412" y="2421016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라즈베리파이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(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모듈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)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</p:txBody>
      </p:sp>
      <p:pic>
        <p:nvPicPr>
          <p:cNvPr id="7170" name="Picture 2" descr="ë¼ì¦ë² ë¦¬íì´ì ëí ì´ë¯¸ì§ ê²ìê²°ê³¼">
            <a:extLst>
              <a:ext uri="{FF2B5EF4-FFF2-40B4-BE49-F238E27FC236}">
                <a16:creationId xmlns:a16="http://schemas.microsoft.com/office/drawing/2014/main" id="{5A38AFE0-1779-4253-9827-60CBDAABF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120" y="3324225"/>
            <a:ext cx="27813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ë¸í¸ë¶ ì¼ë¬ì¤í¸ì ëí ì´ë¯¸ì§ ê²ìê²°ê³¼">
            <a:extLst>
              <a:ext uri="{FF2B5EF4-FFF2-40B4-BE49-F238E27FC236}">
                <a16:creationId xmlns:a16="http://schemas.microsoft.com/office/drawing/2014/main" id="{874A4D18-0A4D-4FD3-98A8-9107D57B7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046" y="2515191"/>
            <a:ext cx="3150192" cy="315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849A094-4449-4DBF-9B21-03D2D43F6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153" y="3156602"/>
            <a:ext cx="2327464" cy="130869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9F7AB083-45B4-4C7E-B616-0F955113F28E}"/>
              </a:ext>
            </a:extLst>
          </p:cNvPr>
          <p:cNvGrpSpPr/>
          <p:nvPr/>
        </p:nvGrpSpPr>
        <p:grpSpPr>
          <a:xfrm>
            <a:off x="6375108" y="3527309"/>
            <a:ext cx="641215" cy="937983"/>
            <a:chOff x="6375108" y="2571834"/>
            <a:chExt cx="641215" cy="93798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DCC5303A-B04D-46E9-946D-66296D64D2E6}"/>
                </a:ext>
              </a:extLst>
            </p:cNvPr>
            <p:cNvSpPr/>
            <p:nvPr/>
          </p:nvSpPr>
          <p:spPr>
            <a:xfrm>
              <a:off x="6375108" y="2925049"/>
              <a:ext cx="247650" cy="5847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37E8B37-6639-475A-AF90-6AB0450731C7}"/>
                </a:ext>
              </a:extLst>
            </p:cNvPr>
            <p:cNvSpPr/>
            <p:nvPr/>
          </p:nvSpPr>
          <p:spPr>
            <a:xfrm>
              <a:off x="6498933" y="2795278"/>
              <a:ext cx="247650" cy="5847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F6D296D-6105-4CD5-9469-B1D41A510E99}"/>
                </a:ext>
              </a:extLst>
            </p:cNvPr>
            <p:cNvSpPr/>
            <p:nvPr/>
          </p:nvSpPr>
          <p:spPr>
            <a:xfrm>
              <a:off x="6638212" y="2683556"/>
              <a:ext cx="247650" cy="5847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F0D2D72-6388-4476-BC31-3CF26CD34401}"/>
                </a:ext>
              </a:extLst>
            </p:cNvPr>
            <p:cNvSpPr/>
            <p:nvPr/>
          </p:nvSpPr>
          <p:spPr>
            <a:xfrm>
              <a:off x="6768673" y="2571834"/>
              <a:ext cx="247650" cy="5847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B394252-1562-4591-9EC2-C5D31FCE94E4}"/>
              </a:ext>
            </a:extLst>
          </p:cNvPr>
          <p:cNvSpPr txBox="1"/>
          <p:nvPr/>
        </p:nvSpPr>
        <p:spPr>
          <a:xfrm>
            <a:off x="5241634" y="3059668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Socket Packet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8843A18-D528-4F14-8A86-C3EA4D9F4575}"/>
              </a:ext>
            </a:extLst>
          </p:cNvPr>
          <p:cNvCxnSpPr/>
          <p:nvPr/>
        </p:nvCxnSpPr>
        <p:spPr>
          <a:xfrm>
            <a:off x="6096000" y="4695825"/>
            <a:ext cx="11334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E1E137E-2EB9-4A7B-AFF1-5C58A7D5132A}"/>
              </a:ext>
            </a:extLst>
          </p:cNvPr>
          <p:cNvSpPr txBox="1"/>
          <p:nvPr/>
        </p:nvSpPr>
        <p:spPr>
          <a:xfrm>
            <a:off x="5089961" y="231044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1)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기존 구현 내용</a:t>
            </a:r>
          </a:p>
        </p:txBody>
      </p:sp>
    </p:spTree>
    <p:extLst>
      <p:ext uri="{BB962C8B-B14F-4D97-AF65-F5344CB8AC3E}">
        <p14:creationId xmlns:p14="http://schemas.microsoft.com/office/powerpoint/2010/main" val="3688572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-48374" y="653143"/>
            <a:ext cx="2684172" cy="1862048"/>
            <a:chOff x="-48374" y="653143"/>
            <a:chExt cx="2684172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02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-48374" y="1537289"/>
              <a:ext cx="26841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제안서 대비 구현 내용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04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FD55E-2282-4450-BE4F-A4A84593DD61}"/>
              </a:ext>
            </a:extLst>
          </p:cNvPr>
          <p:cNvSpPr txBox="1"/>
          <p:nvPr/>
        </p:nvSpPr>
        <p:spPr>
          <a:xfrm>
            <a:off x="3526777" y="1380102"/>
            <a:ext cx="6804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출입문 프로토 타입 모델</a:t>
            </a:r>
            <a:endParaRPr lang="ko-KR" altLang="en-US" sz="1000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rgbClr val="9C9C9C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9C5296-BDDF-4949-8B68-D3BC8CC19D7B}"/>
              </a:ext>
            </a:extLst>
          </p:cNvPr>
          <p:cNvSpPr txBox="1"/>
          <p:nvPr/>
        </p:nvSpPr>
        <p:spPr>
          <a:xfrm>
            <a:off x="-87412" y="2421016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라즈베리파이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(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모듈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)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006FAEA-B97D-44E6-B3F5-897CAD9C6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5897" l="10000" r="100000">
                        <a14:backgroundMark x1="64183" y1="72276" x2="64183" y2="72276"/>
                        <a14:backgroundMark x1="65457" y1="77917" x2="65457" y2="77917"/>
                        <a14:backgroundMark x1="65457" y1="77917" x2="65457" y2="77917"/>
                        <a14:backgroundMark x1="62716" y1="79872" x2="66298" y2="82692"/>
                        <a14:backgroundMark x1="65457" y1="88333" x2="65240" y2="71154"/>
                        <a14:backgroundMark x1="65865" y1="21571" x2="65457" y2="13397"/>
                        <a14:backgroundMark x1="65024" y1="18462" x2="66298" y2="26635"/>
                        <a14:backgroundMark x1="67212" y1="70417" x2="67212" y2="70417"/>
                        <a14:backgroundMark x1="67091" y1="71282" x2="67091" y2="71282"/>
                        <a14:backgroundMark x1="62212" y1="27628" x2="62212" y2="27628"/>
                        <a14:backgroundMark x1="67163" y1="67147" x2="67163" y2="671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5125375" y="2785148"/>
            <a:ext cx="3607510" cy="27056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4678086-5AAD-4428-90E3-C5D8FD4DA34E}"/>
              </a:ext>
            </a:extLst>
          </p:cNvPr>
          <p:cNvSpPr txBox="1"/>
          <p:nvPr/>
        </p:nvSpPr>
        <p:spPr>
          <a:xfrm>
            <a:off x="5089961" y="231044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1)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기존 구현 내용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2D737F-E802-48CA-89D9-9F1FDC15AF64}"/>
              </a:ext>
            </a:extLst>
          </p:cNvPr>
          <p:cNvSpPr txBox="1"/>
          <p:nvPr/>
        </p:nvSpPr>
        <p:spPr>
          <a:xfrm>
            <a:off x="8693752" y="4741391"/>
            <a:ext cx="2762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Python</a:t>
            </a:r>
          </a:p>
          <a:p>
            <a:pPr marL="342900" indent="-342900">
              <a:buAutoNum type="arabicPeriod"/>
            </a:pPr>
            <a:r>
              <a:rPr lang="ko-KR" altLang="en-US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서보모터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 사용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LED 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출입문 상태제어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OpenCV 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카메라 제어</a:t>
            </a:r>
          </a:p>
        </p:txBody>
      </p:sp>
    </p:spTree>
    <p:extLst>
      <p:ext uri="{BB962C8B-B14F-4D97-AF65-F5344CB8AC3E}">
        <p14:creationId xmlns:p14="http://schemas.microsoft.com/office/powerpoint/2010/main" val="2077299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-48374" y="653143"/>
            <a:ext cx="2684172" cy="1862048"/>
            <a:chOff x="-48374" y="653143"/>
            <a:chExt cx="2684172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02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-48374" y="1537289"/>
              <a:ext cx="26841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제안서 대비 구현 내용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04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B46EB4-F59E-4B8D-A102-1599539A5987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클라이언트</a:t>
            </a:r>
          </a:p>
        </p:txBody>
      </p:sp>
      <p:pic>
        <p:nvPicPr>
          <p:cNvPr id="15" name="Picture 4" descr="https://user-images.githubusercontent.com/48287388/58760693-7bbb0500-8576-11e9-82a9-25aacbfdd546.png">
            <a:extLst>
              <a:ext uri="{FF2B5EF4-FFF2-40B4-BE49-F238E27FC236}">
                <a16:creationId xmlns:a16="http://schemas.microsoft.com/office/drawing/2014/main" id="{99E736DE-CD77-4CE8-A228-9B6314F065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0" r="32783"/>
          <a:stretch/>
        </p:blipFill>
        <p:spPr bwMode="auto">
          <a:xfrm>
            <a:off x="7776595" y="2529467"/>
            <a:ext cx="2175422" cy="3720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s://github.com/zojae031/CapstoneDesign_Global_Lounge_Door_System/raw/android/image/app.PNG">
            <a:extLst>
              <a:ext uri="{FF2B5EF4-FFF2-40B4-BE49-F238E27FC236}">
                <a16:creationId xmlns:a16="http://schemas.microsoft.com/office/drawing/2014/main" id="{9C498B6B-F28C-4D8C-A04B-BF9689D46F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1" t="5002" r="34337" b="5387"/>
          <a:stretch/>
        </p:blipFill>
        <p:spPr bwMode="auto">
          <a:xfrm>
            <a:off x="4069126" y="2515191"/>
            <a:ext cx="2175422" cy="37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042EFE8-93AF-4FEF-9272-7C2AF9A7A432}"/>
              </a:ext>
            </a:extLst>
          </p:cNvPr>
          <p:cNvSpPr txBox="1"/>
          <p:nvPr/>
        </p:nvSpPr>
        <p:spPr>
          <a:xfrm>
            <a:off x="3526777" y="1380102"/>
            <a:ext cx="680470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로딩 애니메이션 추가</a:t>
            </a:r>
            <a:endParaRPr lang="en-US" altLang="ko-KR" sz="3200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rgbClr val="9C9C9C"/>
              </a:solidFill>
              <a:latin typeface="+mj-lt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sz="20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(</a:t>
            </a:r>
            <a:r>
              <a:rPr lang="ko-KR" altLang="en-US" sz="20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서버와 통신 중일 때</a:t>
            </a:r>
            <a:r>
              <a:rPr lang="en-US" altLang="ko-KR" sz="20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)</a:t>
            </a:r>
            <a:endParaRPr lang="ko-KR" altLang="en-US" sz="700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rgbClr val="9C9C9C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109FE6-AF88-4882-A91C-974E3F29CC8A}"/>
              </a:ext>
            </a:extLst>
          </p:cNvPr>
          <p:cNvSpPr txBox="1"/>
          <p:nvPr/>
        </p:nvSpPr>
        <p:spPr>
          <a:xfrm>
            <a:off x="3775713" y="6249141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Android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D8ED71-5C28-4C6A-9B5C-B90916A54F4F}"/>
              </a:ext>
            </a:extLst>
          </p:cNvPr>
          <p:cNvSpPr txBox="1"/>
          <p:nvPr/>
        </p:nvSpPr>
        <p:spPr>
          <a:xfrm>
            <a:off x="7483182" y="6249141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iOS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0EDD0-C388-42A9-8699-B4B7BBA508C8}"/>
              </a:ext>
            </a:extLst>
          </p:cNvPr>
          <p:cNvSpPr txBox="1"/>
          <p:nvPr/>
        </p:nvSpPr>
        <p:spPr>
          <a:xfrm>
            <a:off x="5089961" y="231044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2)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추가 구현 내용</a:t>
            </a:r>
          </a:p>
        </p:txBody>
      </p:sp>
    </p:spTree>
    <p:extLst>
      <p:ext uri="{BB962C8B-B14F-4D97-AF65-F5344CB8AC3E}">
        <p14:creationId xmlns:p14="http://schemas.microsoft.com/office/powerpoint/2010/main" val="145018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-48374" y="653143"/>
            <a:ext cx="2684172" cy="1862048"/>
            <a:chOff x="-48374" y="653143"/>
            <a:chExt cx="2684172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02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-48374" y="1537289"/>
              <a:ext cx="26841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제안서 대비 구현 내용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04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B46EB4-F59E-4B8D-A102-1599539A5987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클라이언트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 + 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모듈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42EFE8-93AF-4FEF-9272-7C2AF9A7A432}"/>
              </a:ext>
            </a:extLst>
          </p:cNvPr>
          <p:cNvSpPr txBox="1"/>
          <p:nvPr/>
        </p:nvSpPr>
        <p:spPr>
          <a:xfrm>
            <a:off x="3526777" y="1380102"/>
            <a:ext cx="68047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비콘</a:t>
            </a:r>
            <a:r>
              <a:rPr lang="ko-KR" altLang="en-US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 서비스 추가</a:t>
            </a:r>
            <a:endParaRPr lang="en-US" altLang="ko-KR" sz="3200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rgbClr val="9C9C9C"/>
              </a:solidFill>
              <a:latin typeface="+mj-lt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0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시각장애인</a:t>
            </a:r>
            <a:r>
              <a:rPr lang="en-US" altLang="ko-KR" sz="10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, </a:t>
            </a:r>
            <a:r>
              <a:rPr lang="ko-KR" altLang="en-US" sz="10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액정이 </a:t>
            </a:r>
            <a:r>
              <a:rPr lang="ko-KR" altLang="en-US" sz="1000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꺠져</a:t>
            </a:r>
            <a:r>
              <a:rPr lang="ko-KR" altLang="en-US" sz="10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 </a:t>
            </a:r>
            <a:r>
              <a:rPr lang="en-US" altLang="ko-KR" sz="10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QR</a:t>
            </a:r>
            <a:r>
              <a:rPr lang="ko-KR" altLang="en-US" sz="10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코드 태그 불가능 이용자</a:t>
            </a:r>
            <a:endParaRPr lang="en-US" altLang="ko-KR" sz="1000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rgbClr val="9C9C9C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0EDD0-C388-42A9-8699-B4B7BBA508C8}"/>
              </a:ext>
            </a:extLst>
          </p:cNvPr>
          <p:cNvSpPr txBox="1"/>
          <p:nvPr/>
        </p:nvSpPr>
        <p:spPr>
          <a:xfrm>
            <a:off x="5089961" y="231044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2)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추가 구현 내용</a:t>
            </a:r>
          </a:p>
        </p:txBody>
      </p:sp>
      <p:pic>
        <p:nvPicPr>
          <p:cNvPr id="20" name="Picture 2" descr="ë¼ì¦ë² ë¦¬íì´ì ëí ì´ë¯¸ì§ ê²ìê²°ê³¼">
            <a:extLst>
              <a:ext uri="{FF2B5EF4-FFF2-40B4-BE49-F238E27FC236}">
                <a16:creationId xmlns:a16="http://schemas.microsoft.com/office/drawing/2014/main" id="{DB3145D8-30AB-4C39-89EE-58CBC4BEE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266" y="3283140"/>
            <a:ext cx="27813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513346A-498D-4134-B537-DED131804D52}"/>
              </a:ext>
            </a:extLst>
          </p:cNvPr>
          <p:cNvGrpSpPr/>
          <p:nvPr/>
        </p:nvGrpSpPr>
        <p:grpSpPr>
          <a:xfrm>
            <a:off x="7589086" y="2721193"/>
            <a:ext cx="3167062" cy="2693798"/>
            <a:chOff x="5929313" y="3029636"/>
            <a:chExt cx="2143125" cy="2143125"/>
          </a:xfrm>
        </p:grpSpPr>
        <p:pic>
          <p:nvPicPr>
            <p:cNvPr id="14338" name="Picture 2" descr="ì¤ë§í¸í° ì¼ë¬ì¤í¸ì ëí ì´ë¯¸ì§ ê²ìê²°ê³¼">
              <a:extLst>
                <a:ext uri="{FF2B5EF4-FFF2-40B4-BE49-F238E27FC236}">
                  <a16:creationId xmlns:a16="http://schemas.microsoft.com/office/drawing/2014/main" id="{84B4511F-BA1D-49D6-96C1-90F4613328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9313" y="3029636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99B98CF-E04A-4A5C-AEDA-5B9E80A26B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716" b="7237"/>
            <a:stretch/>
          </p:blipFill>
          <p:spPr>
            <a:xfrm rot="21251175">
              <a:off x="6481943" y="3433127"/>
              <a:ext cx="613967" cy="1233292"/>
            </a:xfrm>
            <a:prstGeom prst="rect">
              <a:avLst/>
            </a:prstGeom>
          </p:spPr>
        </p:pic>
      </p:grpSp>
      <p:sp>
        <p:nvSpPr>
          <p:cNvPr id="12" name="원호 11">
            <a:extLst>
              <a:ext uri="{FF2B5EF4-FFF2-40B4-BE49-F238E27FC236}">
                <a16:creationId xmlns:a16="http://schemas.microsoft.com/office/drawing/2014/main" id="{2DF893D7-58A2-4C99-AA3C-D52419699C36}"/>
              </a:ext>
            </a:extLst>
          </p:cNvPr>
          <p:cNvSpPr/>
          <p:nvPr/>
        </p:nvSpPr>
        <p:spPr>
          <a:xfrm rot="14642748">
            <a:off x="7485320" y="4292600"/>
            <a:ext cx="823796" cy="620750"/>
          </a:xfrm>
          <a:prstGeom prst="arc">
            <a:avLst>
              <a:gd name="adj1" fmla="val 12458477"/>
              <a:gd name="adj2" fmla="val 20248143"/>
            </a:avLst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원호 37">
            <a:extLst>
              <a:ext uri="{FF2B5EF4-FFF2-40B4-BE49-F238E27FC236}">
                <a16:creationId xmlns:a16="http://schemas.microsoft.com/office/drawing/2014/main" id="{6BE510BB-51C6-4491-A81D-1AD496EEF930}"/>
              </a:ext>
            </a:extLst>
          </p:cNvPr>
          <p:cNvSpPr/>
          <p:nvPr/>
        </p:nvSpPr>
        <p:spPr>
          <a:xfrm rot="15015215">
            <a:off x="7698024" y="4349934"/>
            <a:ext cx="539278" cy="414246"/>
          </a:xfrm>
          <a:prstGeom prst="arc">
            <a:avLst>
              <a:gd name="adj1" fmla="val 12458477"/>
              <a:gd name="adj2" fmla="val 20248143"/>
            </a:avLst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원호 41">
            <a:extLst>
              <a:ext uri="{FF2B5EF4-FFF2-40B4-BE49-F238E27FC236}">
                <a16:creationId xmlns:a16="http://schemas.microsoft.com/office/drawing/2014/main" id="{6C7FB695-2784-477A-B566-1BB6D0707077}"/>
              </a:ext>
            </a:extLst>
          </p:cNvPr>
          <p:cNvSpPr/>
          <p:nvPr/>
        </p:nvSpPr>
        <p:spPr>
          <a:xfrm rot="2792855">
            <a:off x="9139514" y="2892788"/>
            <a:ext cx="823796" cy="620750"/>
          </a:xfrm>
          <a:prstGeom prst="arc">
            <a:avLst>
              <a:gd name="adj1" fmla="val 12458477"/>
              <a:gd name="adj2" fmla="val 20248143"/>
            </a:avLst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원호 42">
            <a:extLst>
              <a:ext uri="{FF2B5EF4-FFF2-40B4-BE49-F238E27FC236}">
                <a16:creationId xmlns:a16="http://schemas.microsoft.com/office/drawing/2014/main" id="{6AA99A17-4956-425B-A68C-A401041917A0}"/>
              </a:ext>
            </a:extLst>
          </p:cNvPr>
          <p:cNvSpPr/>
          <p:nvPr/>
        </p:nvSpPr>
        <p:spPr>
          <a:xfrm rot="3165322">
            <a:off x="9231051" y="3032676"/>
            <a:ext cx="539278" cy="414246"/>
          </a:xfrm>
          <a:prstGeom prst="arc">
            <a:avLst>
              <a:gd name="adj1" fmla="val 12458477"/>
              <a:gd name="adj2" fmla="val 20248143"/>
            </a:avLst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1ACC5E5-233F-4995-8A59-96DA081D7184}"/>
              </a:ext>
            </a:extLst>
          </p:cNvPr>
          <p:cNvSpPr txBox="1"/>
          <p:nvPr/>
        </p:nvSpPr>
        <p:spPr>
          <a:xfrm>
            <a:off x="4989619" y="5386640"/>
            <a:ext cx="4053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FF0000"/>
                </a:solidFill>
                <a:ea typeface="KoPub돋움체 Medium" panose="02020603020101020101" pitchFamily="18" charset="-127"/>
              </a:rPr>
              <a:t>비콘</a:t>
            </a:r>
            <a:r>
              <a:rPr lang="ko-KR" altLang="en-US" sz="14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FF0000"/>
                </a:solidFill>
                <a:ea typeface="KoPub돋움체 Medium" panose="02020603020101020101" pitchFamily="18" charset="-127"/>
              </a:rPr>
              <a:t> 범위안에 들어옴 →</a:t>
            </a:r>
            <a:r>
              <a:rPr lang="en-US" altLang="ko-KR" sz="14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FF0000"/>
                </a:solidFill>
                <a:ea typeface="KoPub돋움체 Medium" panose="02020603020101020101" pitchFamily="18" charset="-127"/>
              </a:rPr>
              <a:t> </a:t>
            </a:r>
            <a:r>
              <a:rPr lang="ko-KR" altLang="en-US" sz="14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FF0000"/>
                </a:solidFill>
                <a:ea typeface="KoPub돋움체 Medium" panose="02020603020101020101" pitchFamily="18" charset="-127"/>
              </a:rPr>
              <a:t>흔들어서 출입문 열기</a:t>
            </a:r>
          </a:p>
        </p:txBody>
      </p:sp>
      <p:pic>
        <p:nvPicPr>
          <p:cNvPr id="14344" name="Picture 8" descr="ì íì ëí ì´ë¯¸ì§ ê²ìê²°ê³¼">
            <a:extLst>
              <a:ext uri="{FF2B5EF4-FFF2-40B4-BE49-F238E27FC236}">
                <a16:creationId xmlns:a16="http://schemas.microsoft.com/office/drawing/2014/main" id="{DBDD917D-2690-47F9-9ADB-25255F91D7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69"/>
          <a:stretch/>
        </p:blipFill>
        <p:spPr bwMode="auto">
          <a:xfrm rot="5400000">
            <a:off x="5527709" y="2338182"/>
            <a:ext cx="1024954" cy="126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ë¹ì½ì ëí ì´ë¯¸ì§ ê²ìê²°ê³¼">
            <a:extLst>
              <a:ext uri="{FF2B5EF4-FFF2-40B4-BE49-F238E27FC236}">
                <a16:creationId xmlns:a16="http://schemas.microsoft.com/office/drawing/2014/main" id="{45F7CCED-60AF-49D5-BB2B-4BB593952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286" y="2558496"/>
            <a:ext cx="804295" cy="80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287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-48374" y="653143"/>
            <a:ext cx="2684172" cy="1862048"/>
            <a:chOff x="-48374" y="653143"/>
            <a:chExt cx="2684172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02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-48374" y="1537289"/>
              <a:ext cx="26841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제안서 대비 구현 내용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04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B46EB4-F59E-4B8D-A102-1599539A5987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기타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42EFE8-93AF-4FEF-9272-7C2AF9A7A432}"/>
              </a:ext>
            </a:extLst>
          </p:cNvPr>
          <p:cNvSpPr txBox="1"/>
          <p:nvPr/>
        </p:nvSpPr>
        <p:spPr>
          <a:xfrm>
            <a:off x="3526777" y="1380102"/>
            <a:ext cx="6804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깃 허브를 통한 협업</a:t>
            </a:r>
            <a:endParaRPr lang="en-US" altLang="ko-KR" sz="1000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rgbClr val="9C9C9C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0EDD0-C388-42A9-8699-B4B7BBA508C8}"/>
              </a:ext>
            </a:extLst>
          </p:cNvPr>
          <p:cNvSpPr txBox="1"/>
          <p:nvPr/>
        </p:nvSpPr>
        <p:spPr>
          <a:xfrm>
            <a:off x="5089961" y="231044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2)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추가 구현 내용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FC142E-9FFB-4D97-9AF3-26DCFEE457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1762" b="3020"/>
          <a:stretch/>
        </p:blipFill>
        <p:spPr>
          <a:xfrm>
            <a:off x="5212096" y="2238958"/>
            <a:ext cx="3434069" cy="27711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7A709AD-A4AF-4610-ABB1-FD2311A86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788" y="5311548"/>
            <a:ext cx="2100375" cy="8401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F58A5B-36C3-4090-8D60-823AD0389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0285" y="5273068"/>
            <a:ext cx="2100375" cy="8539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BBAC377-F7F3-454B-9FF9-304FCB2CC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538" y="5273069"/>
            <a:ext cx="1845576" cy="8332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CF235F-8B87-41D9-955F-BBF62B89BC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6236" y="5273068"/>
            <a:ext cx="2093489" cy="8539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E1FFAF-E09B-43E1-A7FE-BF78A15B06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6611" y="5264190"/>
            <a:ext cx="2024624" cy="85392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6BE9C80-2A28-4FF3-B604-7B80DF54E6BB}"/>
              </a:ext>
            </a:extLst>
          </p:cNvPr>
          <p:cNvSpPr/>
          <p:nvPr/>
        </p:nvSpPr>
        <p:spPr>
          <a:xfrm>
            <a:off x="4661295" y="1913558"/>
            <a:ext cx="453567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8"/>
              </a:rPr>
              <a:t>https://github.com/zojae031/CapstoneDesign_Global_Lounge_Door_System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56591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BE863-64EC-4D8B-9000-754E94515BE9}"/>
              </a:ext>
            </a:extLst>
          </p:cNvPr>
          <p:cNvSpPr txBox="1"/>
          <p:nvPr/>
        </p:nvSpPr>
        <p:spPr>
          <a:xfrm>
            <a:off x="5501128" y="23104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간트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 차트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03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 err="1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간트</a:t>
              </a:r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 차트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05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CB82C24-3FF0-4B9F-8DFF-D9D7EBC16531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기본 설계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141CD7E-85A1-4DE3-8B51-3DA7D93C2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356" y="1546452"/>
            <a:ext cx="9142364" cy="440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00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BE863-64EC-4D8B-9000-754E94515BE9}"/>
              </a:ext>
            </a:extLst>
          </p:cNvPr>
          <p:cNvSpPr txBox="1"/>
          <p:nvPr/>
        </p:nvSpPr>
        <p:spPr>
          <a:xfrm>
            <a:off x="5501128" y="23104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간트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 차트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03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 err="1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간트</a:t>
              </a:r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 차트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05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CB82C24-3FF0-4B9F-8DFF-D9D7EBC16531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클라이언트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42A3E9-9CA0-4667-AD9A-D46375FC7F09}"/>
              </a:ext>
            </a:extLst>
          </p:cNvPr>
          <p:cNvGrpSpPr/>
          <p:nvPr/>
        </p:nvGrpSpPr>
        <p:grpSpPr>
          <a:xfrm>
            <a:off x="2946356" y="1546452"/>
            <a:ext cx="8163774" cy="4399371"/>
            <a:chOff x="3954355" y="1667459"/>
            <a:chExt cx="5810250" cy="309809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4DF575A-9B3F-46EB-B3EA-FA1A375FB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4355" y="1667459"/>
              <a:ext cx="5810250" cy="66675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C067C60-34C2-43CF-A243-CE8085D67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4355" y="2270001"/>
              <a:ext cx="5800725" cy="2495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9550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BE863-64EC-4D8B-9000-754E94515BE9}"/>
              </a:ext>
            </a:extLst>
          </p:cNvPr>
          <p:cNvSpPr txBox="1"/>
          <p:nvPr/>
        </p:nvSpPr>
        <p:spPr>
          <a:xfrm>
            <a:off x="5501128" y="23104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간트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 차트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03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 err="1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간트</a:t>
              </a:r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 차트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05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CB82C24-3FF0-4B9F-8DFF-D9D7EBC16531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서버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03E1303-57C2-47E9-9144-B3DCA39F783A}"/>
              </a:ext>
            </a:extLst>
          </p:cNvPr>
          <p:cNvGrpSpPr/>
          <p:nvPr/>
        </p:nvGrpSpPr>
        <p:grpSpPr>
          <a:xfrm>
            <a:off x="3150247" y="1546451"/>
            <a:ext cx="8062250" cy="4783321"/>
            <a:chOff x="3954355" y="1667459"/>
            <a:chExt cx="5810250" cy="379899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16CD27D-4CDF-4C67-801C-C8981BA38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4355" y="2256530"/>
              <a:ext cx="5800725" cy="3209925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4DF575A-9B3F-46EB-B3EA-FA1A375FB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4355" y="1667459"/>
              <a:ext cx="5810250" cy="666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1727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772835" y="231044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목차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772835" y="1249216"/>
            <a:ext cx="1427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8EBAE2">
                      <a:alpha val="50000"/>
                    </a:srgbClr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rPr>
              <a:t>Contents</a:t>
            </a:r>
            <a:endParaRPr lang="ko-KR" altLang="en-US" sz="2400" dirty="0">
              <a:ln>
                <a:solidFill>
                  <a:srgbClr val="8EBAE2">
                    <a:alpha val="50000"/>
                  </a:srgbClr>
                </a:solidFill>
              </a:ln>
              <a:solidFill>
                <a:srgbClr val="8EBAE2"/>
              </a:solidFill>
              <a:latin typeface="+mj-lt"/>
              <a:ea typeface="KoPub돋움체 Bold" panose="0202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872700" y="5461682"/>
            <a:ext cx="502383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5872700" y="2280417"/>
            <a:ext cx="502383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5917458" y="2492755"/>
            <a:ext cx="7024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Bold" panose="02020603020101020101" pitchFamily="18" charset="-127"/>
              </a:rPr>
              <a:t>01 . </a:t>
            </a:r>
            <a:endParaRPr lang="ko-KR" altLang="en-US" sz="20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917458" y="3073850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Bold" panose="02020603020101020101" pitchFamily="18" charset="-127"/>
              </a:rPr>
              <a:t>02 .</a:t>
            </a:r>
            <a:endParaRPr lang="ko-KR" altLang="en-US" sz="20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9622592" y="2455539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  <a:ea typeface="KoPub돋움체 Bold" panose="02020603020101020101" pitchFamily="18" charset="-127"/>
              </a:rPr>
              <a:t>300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409232" y="2983867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  <a:ea typeface="KoPub돋움체 Bold" panose="02020603020101020101" pitchFamily="18" charset="-127"/>
              </a:rPr>
              <a:t>270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935999" y="3510636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  <a:ea typeface="KoPub돋움체 Bold" panose="02020603020101020101" pitchFamily="18" charset="-127"/>
              </a:rPr>
              <a:t>280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083694" y="2502552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  <a:ea typeface="KoPub돋움체 Bold" panose="02020603020101020101" pitchFamily="18" charset="-127"/>
              </a:rPr>
              <a:t>260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9404050" y="3348209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  <a:ea typeface="KoPub돋움체 Bold" panose="02020603020101020101" pitchFamily="18" charset="-127"/>
              </a:rPr>
              <a:t>292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473635" y="1880307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313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14A0973-05BE-4961-BB14-C1253194C392}"/>
              </a:ext>
            </a:extLst>
          </p:cNvPr>
          <p:cNvSpPr txBox="1"/>
          <p:nvPr/>
        </p:nvSpPr>
        <p:spPr>
          <a:xfrm>
            <a:off x="6910274" y="249880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시연 영상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09BC3BF-45AF-4B62-BE0B-3AE11E7071D3}"/>
              </a:ext>
            </a:extLst>
          </p:cNvPr>
          <p:cNvSpPr txBox="1"/>
          <p:nvPr/>
        </p:nvSpPr>
        <p:spPr>
          <a:xfrm>
            <a:off x="6917085" y="3092402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제안서 대비 구현 내용</a:t>
            </a:r>
          </a:p>
        </p:txBody>
      </p:sp>
      <p:pic>
        <p:nvPicPr>
          <p:cNvPr id="62" name="_x394038776" descr="EMB000020041e36">
            <a:extLst>
              <a:ext uri="{FF2B5EF4-FFF2-40B4-BE49-F238E27FC236}">
                <a16:creationId xmlns:a16="http://schemas.microsoft.com/office/drawing/2014/main" id="{8580E7D1-BD3C-4678-8B62-50BC52AFE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"/>
          <a:stretch>
            <a:fillRect/>
          </a:stretch>
        </p:blipFill>
        <p:spPr bwMode="auto">
          <a:xfrm>
            <a:off x="911781" y="1077744"/>
            <a:ext cx="3333750" cy="3133571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  <a:reflection blurRad="101600" stA="85000" endPos="60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BC851914-8697-4956-A2AB-B77AE3A647A6}"/>
              </a:ext>
            </a:extLst>
          </p:cNvPr>
          <p:cNvSpPr/>
          <p:nvPr/>
        </p:nvSpPr>
        <p:spPr>
          <a:xfrm>
            <a:off x="5917458" y="4417738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Bold" panose="02020603020101020101" pitchFamily="18" charset="-127"/>
              </a:rPr>
              <a:t>03 .</a:t>
            </a:r>
            <a:endParaRPr lang="ko-KR" altLang="en-US" sz="20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C2E08E6-74FE-4647-8F50-A7013BD58137}"/>
              </a:ext>
            </a:extLst>
          </p:cNvPr>
          <p:cNvSpPr txBox="1"/>
          <p:nvPr/>
        </p:nvSpPr>
        <p:spPr>
          <a:xfrm>
            <a:off x="6910274" y="443158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간트</a:t>
            </a: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 차트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7BD4F4B-B4A0-4047-9C9C-90ACDB35E8FE}"/>
              </a:ext>
            </a:extLst>
          </p:cNvPr>
          <p:cNvSpPr/>
          <p:nvPr/>
        </p:nvSpPr>
        <p:spPr>
          <a:xfrm>
            <a:off x="5917458" y="4942085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Bold" panose="02020603020101020101" pitchFamily="18" charset="-127"/>
              </a:rPr>
              <a:t>04 .</a:t>
            </a:r>
            <a:endParaRPr lang="ko-KR" altLang="en-US" sz="20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026DC-AE5F-4638-856F-34A4700674BF}"/>
              </a:ext>
            </a:extLst>
          </p:cNvPr>
          <p:cNvSpPr txBox="1"/>
          <p:nvPr/>
        </p:nvSpPr>
        <p:spPr>
          <a:xfrm>
            <a:off x="6910274" y="495509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Q&amp;A</a:t>
            </a:r>
            <a:endParaRPr lang="ko-KR" altLang="en-US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8794F9-A76A-4BB5-94F2-4259EE0EC780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01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B808BCD-ABCF-44AE-99EE-811A9A8D25DD}"/>
              </a:ext>
            </a:extLst>
          </p:cNvPr>
          <p:cNvSpPr/>
          <p:nvPr/>
        </p:nvSpPr>
        <p:spPr>
          <a:xfrm>
            <a:off x="6913238" y="3609997"/>
            <a:ext cx="4010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Bold" panose="02020603020101020101" pitchFamily="18" charset="-127"/>
              </a:rPr>
              <a:t>1) </a:t>
            </a:r>
            <a:endParaRPr lang="ko-KR" altLang="en-US" sz="14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BEE377-D66B-424A-8BFA-5A99679AAA3E}"/>
              </a:ext>
            </a:extLst>
          </p:cNvPr>
          <p:cNvSpPr txBox="1"/>
          <p:nvPr/>
        </p:nvSpPr>
        <p:spPr>
          <a:xfrm>
            <a:off x="7231115" y="3629129"/>
            <a:ext cx="1162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기존 구현내용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23FE340-D53B-49AF-8649-1CEE46484BC6}"/>
              </a:ext>
            </a:extLst>
          </p:cNvPr>
          <p:cNvSpPr/>
          <p:nvPr/>
        </p:nvSpPr>
        <p:spPr>
          <a:xfrm>
            <a:off x="6913238" y="3888122"/>
            <a:ext cx="4010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Bold" panose="02020603020101020101" pitchFamily="18" charset="-127"/>
              </a:rPr>
              <a:t>2) </a:t>
            </a:r>
            <a:endParaRPr lang="ko-KR" altLang="en-US" sz="14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FB0952-0C8B-463F-B823-8EF5714CEF69}"/>
              </a:ext>
            </a:extLst>
          </p:cNvPr>
          <p:cNvSpPr txBox="1"/>
          <p:nvPr/>
        </p:nvSpPr>
        <p:spPr>
          <a:xfrm>
            <a:off x="7231554" y="3908019"/>
            <a:ext cx="121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추가 구현 내용</a:t>
            </a:r>
          </a:p>
        </p:txBody>
      </p:sp>
    </p:spTree>
    <p:extLst>
      <p:ext uri="{BB962C8B-B14F-4D97-AF65-F5344CB8AC3E}">
        <p14:creationId xmlns:p14="http://schemas.microsoft.com/office/powerpoint/2010/main" val="426536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12612" y="231044"/>
            <a:ext cx="276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Excel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경로 지정 및 저장</a:t>
            </a:r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2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38A91-7107-41C6-B91D-464A43C66A41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971FE-5979-43F9-AD19-49D29DC37B37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04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798F9F-F9C6-496A-8C5E-A311C07C22D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DFE3E4-C6D3-4A95-91FC-62D0F0ED1275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현재 구현 내용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C1F9758-6A94-4C63-8F59-A43B1D41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5D0F365-6E57-462A-A07A-03D6102D650F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17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D865BA-C735-4855-B764-929271473CF7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라즈베리파이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CEB7715-E560-425A-99D1-47C156424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247" y="1546452"/>
            <a:ext cx="7954353" cy="484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30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62231" y="231044"/>
            <a:ext cx="867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Q &amp; A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38A91-7107-41C6-B91D-464A43C66A41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971FE-5979-43F9-AD19-49D29DC37B37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05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798F9F-F9C6-496A-8C5E-A311C07C22D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DFE3E4-C6D3-4A95-91FC-62D0F0ED1275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Q &amp; A</a:t>
              </a:r>
              <a:endPara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Light" panose="02020603020101020101" pitchFamily="18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C1F9758-6A94-4C63-8F59-A43B1D41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5D0F365-6E57-462A-A07A-03D6102D650F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21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78B68DB-9D0C-4D8F-85EF-4235A0D18C37}"/>
              </a:ext>
            </a:extLst>
          </p:cNvPr>
          <p:cNvSpPr/>
          <p:nvPr/>
        </p:nvSpPr>
        <p:spPr>
          <a:xfrm>
            <a:off x="4955006" y="3075057"/>
            <a:ext cx="22819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Light" panose="02020603020101020101" pitchFamily="18" charset="-127"/>
              </a:rPr>
              <a:t>Q &amp; A</a:t>
            </a:r>
            <a:endParaRPr lang="ko-KR" altLang="en-US" sz="4000" dirty="0">
              <a:ln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3739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501130" y="23104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시연 영상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D6BEA20-925C-45B6-A2DE-899C8EAA5B5C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F4383C-F23F-41DD-971A-2C22053DE42B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01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088A31E-FADB-4CE4-8B99-E25AC6DD2190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C0FA139-54D7-4D19-B5FC-2B804B722BEB}"/>
                </a:ext>
              </a:extLst>
            </p:cNvPr>
            <p:cNvSpPr/>
            <p:nvPr/>
          </p:nvSpPr>
          <p:spPr>
            <a:xfrm>
              <a:off x="814300" y="1546452"/>
              <a:ext cx="107753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시연 영상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B52C9C6-A40C-446D-BF32-9C2BC8B1D74F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27F998D-68C0-4752-80E6-C3499DC23A52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02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9587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BE863-64EC-4D8B-9000-754E94515BE9}"/>
              </a:ext>
            </a:extLst>
          </p:cNvPr>
          <p:cNvSpPr txBox="1"/>
          <p:nvPr/>
        </p:nvSpPr>
        <p:spPr>
          <a:xfrm>
            <a:off x="5089962" y="231044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1)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기존 구현 내용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-48374" y="653143"/>
            <a:ext cx="2684172" cy="1862048"/>
            <a:chOff x="-48374" y="653143"/>
            <a:chExt cx="2684172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02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-48374" y="1537289"/>
              <a:ext cx="26841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제안서 대비 구현 내용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04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B46EB4-F59E-4B8D-A102-1599539A5987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클라이언트</a:t>
            </a:r>
          </a:p>
        </p:txBody>
      </p:sp>
      <p:pic>
        <p:nvPicPr>
          <p:cNvPr id="1026" name="Picture 2" descr="iosì ëí ì´ë¯¸ì§ ê²ìê²°ê³¼">
            <a:extLst>
              <a:ext uri="{FF2B5EF4-FFF2-40B4-BE49-F238E27FC236}">
                <a16:creationId xmlns:a16="http://schemas.microsoft.com/office/drawing/2014/main" id="{B8B2879C-5B37-420D-964D-4DCC4EBFC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658" y="291898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droidì ëí ì´ë¯¸ì§ ê²ìê²°ê³¼">
            <a:extLst>
              <a:ext uri="{FF2B5EF4-FFF2-40B4-BE49-F238E27FC236}">
                <a16:creationId xmlns:a16="http://schemas.microsoft.com/office/drawing/2014/main" id="{BB230C19-9D23-494C-A82C-EDABED819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183" y="3190446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FBC4D-7888-4327-8D56-FA5F4E9784F9}"/>
              </a:ext>
            </a:extLst>
          </p:cNvPr>
          <p:cNvSpPr txBox="1"/>
          <p:nvPr/>
        </p:nvSpPr>
        <p:spPr>
          <a:xfrm>
            <a:off x="3408902" y="1749434"/>
            <a:ext cx="6804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안드로이드</a:t>
            </a:r>
            <a:r>
              <a:rPr lang="en-US" altLang="ko-KR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, iOS </a:t>
            </a:r>
            <a:r>
              <a:rPr lang="ko-KR" altLang="en-US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어플리케이션 제작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92E960-E0AE-4150-A6FC-002921039395}"/>
              </a:ext>
            </a:extLst>
          </p:cNvPr>
          <p:cNvSpPr txBox="1"/>
          <p:nvPr/>
        </p:nvSpPr>
        <p:spPr>
          <a:xfrm>
            <a:off x="3699809" y="560960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MVP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7547BB-478B-4C64-8186-824B670E3591}"/>
              </a:ext>
            </a:extLst>
          </p:cNvPr>
          <p:cNvSpPr txBox="1"/>
          <p:nvPr/>
        </p:nvSpPr>
        <p:spPr>
          <a:xfrm>
            <a:off x="6931096" y="560960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MVC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2975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-48374" y="653143"/>
            <a:ext cx="2684172" cy="1862048"/>
            <a:chOff x="-48374" y="653143"/>
            <a:chExt cx="2684172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02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-48374" y="1537289"/>
              <a:ext cx="26841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제안서 대비 구현 내용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04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B46EB4-F59E-4B8D-A102-1599539A5987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클라이언트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2317B4B-D969-4406-A418-62A8E19D96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80" b="7310"/>
          <a:stretch/>
        </p:blipFill>
        <p:spPr>
          <a:xfrm>
            <a:off x="4044330" y="2906496"/>
            <a:ext cx="1727142" cy="308504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7910EA9-6A26-4ED2-B0A4-D517F5D10C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16" b="7237"/>
          <a:stretch/>
        </p:blipFill>
        <p:spPr>
          <a:xfrm>
            <a:off x="6654020" y="2906496"/>
            <a:ext cx="1732275" cy="30850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D26BF0-9045-4841-9AEC-9E403E65A37D}"/>
              </a:ext>
            </a:extLst>
          </p:cNvPr>
          <p:cNvSpPr txBox="1"/>
          <p:nvPr/>
        </p:nvSpPr>
        <p:spPr>
          <a:xfrm>
            <a:off x="3526777" y="1380102"/>
            <a:ext cx="68047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QR</a:t>
            </a:r>
            <a:r>
              <a:rPr lang="ko-KR" altLang="en-US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코드를 이용하여 사용자 인증</a:t>
            </a:r>
            <a:endParaRPr lang="en-US" altLang="ko-KR" sz="3200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rgbClr val="9C9C9C"/>
              </a:solidFill>
              <a:latin typeface="+mj-lt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24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모바일 이용증과 유사하게 제작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4D029E-0927-47C0-90FD-69FEAB876EFC}"/>
              </a:ext>
            </a:extLst>
          </p:cNvPr>
          <p:cNvSpPr txBox="1"/>
          <p:nvPr/>
        </p:nvSpPr>
        <p:spPr>
          <a:xfrm>
            <a:off x="3526777" y="5991540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모바일 </a:t>
            </a:r>
            <a:r>
              <a:rPr lang="ko-KR" altLang="en-US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이용증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240387-B256-4BB1-B325-FA2515399DDA}"/>
              </a:ext>
            </a:extLst>
          </p:cNvPr>
          <p:cNvSpPr txBox="1"/>
          <p:nvPr/>
        </p:nvSpPr>
        <p:spPr>
          <a:xfrm>
            <a:off x="7071855" y="5991540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글로벌라운지 출입증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D7BF96-5346-49CD-A701-B6824007F8F6}"/>
              </a:ext>
            </a:extLst>
          </p:cNvPr>
          <p:cNvSpPr txBox="1"/>
          <p:nvPr/>
        </p:nvSpPr>
        <p:spPr>
          <a:xfrm>
            <a:off x="5089961" y="231044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1)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기존 구현 내용</a:t>
            </a:r>
          </a:p>
        </p:txBody>
      </p:sp>
      <p:pic>
        <p:nvPicPr>
          <p:cNvPr id="19" name="_x277928328" descr="EMB000037d03bb3">
            <a:extLst>
              <a:ext uri="{FF2B5EF4-FFF2-40B4-BE49-F238E27FC236}">
                <a16:creationId xmlns:a16="http://schemas.microsoft.com/office/drawing/2014/main" id="{AD3F3BBB-B61A-496F-92B1-CEC30B750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9" b="7399"/>
          <a:stretch>
            <a:fillRect/>
          </a:stretch>
        </p:blipFill>
        <p:spPr bwMode="auto">
          <a:xfrm>
            <a:off x="8519663" y="2906496"/>
            <a:ext cx="1727142" cy="310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D864512-DFA8-4FE5-B2D9-D52D3BCBC27E}"/>
              </a:ext>
            </a:extLst>
          </p:cNvPr>
          <p:cNvSpPr txBox="1"/>
          <p:nvPr/>
        </p:nvSpPr>
        <p:spPr>
          <a:xfrm>
            <a:off x="9855168" y="2593649"/>
            <a:ext cx="2762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QR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코드 갱신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+</a:t>
            </a:r>
          </a:p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화면 밝기 최대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5A90F31-0D14-498E-AB3C-9F2D547EA2C5}"/>
              </a:ext>
            </a:extLst>
          </p:cNvPr>
          <p:cNvCxnSpPr>
            <a:cxnSpLocks/>
          </p:cNvCxnSpPr>
          <p:nvPr/>
        </p:nvCxnSpPr>
        <p:spPr>
          <a:xfrm flipV="1">
            <a:off x="7498579" y="2703541"/>
            <a:ext cx="2748226" cy="87482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E17482D-DF8B-4768-988C-2DF292A09FCD}"/>
              </a:ext>
            </a:extLst>
          </p:cNvPr>
          <p:cNvCxnSpPr>
            <a:cxnSpLocks/>
          </p:cNvCxnSpPr>
          <p:nvPr/>
        </p:nvCxnSpPr>
        <p:spPr>
          <a:xfrm flipV="1">
            <a:off x="9721800" y="2906496"/>
            <a:ext cx="658373" cy="6718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954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-48374" y="653143"/>
            <a:ext cx="2684172" cy="1862048"/>
            <a:chOff x="-48374" y="653143"/>
            <a:chExt cx="2684172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02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-48374" y="1537289"/>
              <a:ext cx="26841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제안서 대비 구현 내용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04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B46EB4-F59E-4B8D-A102-1599539A5987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클라이언트</a:t>
            </a:r>
          </a:p>
        </p:txBody>
      </p:sp>
      <p:pic>
        <p:nvPicPr>
          <p:cNvPr id="2050" name="Picture 2" descr="í¨í· ìí¸í">
            <a:extLst>
              <a:ext uri="{FF2B5EF4-FFF2-40B4-BE49-F238E27FC236}">
                <a16:creationId xmlns:a16="http://schemas.microsoft.com/office/drawing/2014/main" id="{617CF733-B399-4639-AB88-95A956493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247" y="2334209"/>
            <a:ext cx="81534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AD85CFD-993D-459E-9C00-6263BF2DD180}"/>
              </a:ext>
            </a:extLst>
          </p:cNvPr>
          <p:cNvSpPr txBox="1"/>
          <p:nvPr/>
        </p:nvSpPr>
        <p:spPr>
          <a:xfrm>
            <a:off x="3526777" y="1380102"/>
            <a:ext cx="680470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개인정보 암호화</a:t>
            </a:r>
            <a:endParaRPr lang="en-US" altLang="ko-KR" sz="3200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rgbClr val="9C9C9C"/>
              </a:solidFill>
              <a:latin typeface="+mj-lt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sz="20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RSA + Base64</a:t>
            </a:r>
            <a:endParaRPr lang="ko-KR" altLang="en-US" sz="1600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rgbClr val="9C9C9C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C582B0-507C-4952-AE23-FF0BE14C2459}"/>
              </a:ext>
            </a:extLst>
          </p:cNvPr>
          <p:cNvSpPr txBox="1"/>
          <p:nvPr/>
        </p:nvSpPr>
        <p:spPr>
          <a:xfrm>
            <a:off x="5089961" y="231044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1)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기존 구현 내용</a:t>
            </a:r>
          </a:p>
        </p:txBody>
      </p:sp>
    </p:spTree>
    <p:extLst>
      <p:ext uri="{BB962C8B-B14F-4D97-AF65-F5344CB8AC3E}">
        <p14:creationId xmlns:p14="http://schemas.microsoft.com/office/powerpoint/2010/main" val="321227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-48374" y="653143"/>
            <a:ext cx="2684172" cy="1862048"/>
            <a:chOff x="-48374" y="653143"/>
            <a:chExt cx="2684172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02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-48374" y="1537289"/>
              <a:ext cx="26841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제안서 대비 구현 내용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04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B46EB4-F59E-4B8D-A102-1599539A5987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클라이언트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FD55E-2282-4450-BE4F-A4A84593DD61}"/>
              </a:ext>
            </a:extLst>
          </p:cNvPr>
          <p:cNvSpPr txBox="1"/>
          <p:nvPr/>
        </p:nvSpPr>
        <p:spPr>
          <a:xfrm>
            <a:off x="3526777" y="1380102"/>
            <a:ext cx="6804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세종대학교 로그인 정보 이용</a:t>
            </a:r>
            <a:endParaRPr lang="en-US" altLang="ko-KR" sz="3200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rgbClr val="9C9C9C"/>
              </a:solidFill>
              <a:latin typeface="+mj-lt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sz="1600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Udream</a:t>
            </a:r>
            <a:r>
              <a:rPr lang="en-US" altLang="ko-KR" sz="16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 http post</a:t>
            </a:r>
            <a:r>
              <a:rPr lang="ko-KR" altLang="en-US" sz="16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로 이미지와 인증정보를 가져옴</a:t>
            </a:r>
            <a:endParaRPr lang="ko-KR" altLang="en-US" sz="1000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rgbClr val="9C9C9C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C6C8B8-CC0B-490D-94D3-8ADCC382D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38" y="2593649"/>
            <a:ext cx="2864386" cy="2690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9E0C2A-5952-45D6-8EAE-1402CABCA089}"/>
              </a:ext>
            </a:extLst>
          </p:cNvPr>
          <p:cNvSpPr txBox="1"/>
          <p:nvPr/>
        </p:nvSpPr>
        <p:spPr>
          <a:xfrm>
            <a:off x="5089961" y="231044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1)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기존 구현 내용</a:t>
            </a:r>
          </a:p>
        </p:txBody>
      </p:sp>
    </p:spTree>
    <p:extLst>
      <p:ext uri="{BB962C8B-B14F-4D97-AF65-F5344CB8AC3E}">
        <p14:creationId xmlns:p14="http://schemas.microsoft.com/office/powerpoint/2010/main" val="2133472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-48374" y="653143"/>
            <a:ext cx="2684172" cy="1862048"/>
            <a:chOff x="-48374" y="653143"/>
            <a:chExt cx="2684172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02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-48374" y="1537289"/>
              <a:ext cx="26841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제안서 대비 구현 내용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04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B46EB4-F59E-4B8D-A102-1599539A5987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서버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FD55E-2282-4450-BE4F-A4A84593DD61}"/>
              </a:ext>
            </a:extLst>
          </p:cNvPr>
          <p:cNvSpPr txBox="1"/>
          <p:nvPr/>
        </p:nvSpPr>
        <p:spPr>
          <a:xfrm>
            <a:off x="3526777" y="1380102"/>
            <a:ext cx="6804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관리자 </a:t>
            </a:r>
            <a:r>
              <a:rPr lang="en-US" altLang="ko-KR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UI </a:t>
            </a:r>
            <a:r>
              <a:rPr lang="ko-KR" altLang="en-US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제공</a:t>
            </a:r>
            <a:endParaRPr lang="ko-KR" altLang="en-US" sz="1000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rgbClr val="9C9C9C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66D378-318C-4A6A-8205-B82BCE8F0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776" y="1964877"/>
            <a:ext cx="6804709" cy="3979362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8150C17-32B2-4A19-8A13-D46781D6927D}"/>
              </a:ext>
            </a:extLst>
          </p:cNvPr>
          <p:cNvCxnSpPr>
            <a:cxnSpLocks/>
          </p:cNvCxnSpPr>
          <p:nvPr/>
        </p:nvCxnSpPr>
        <p:spPr>
          <a:xfrm flipH="1">
            <a:off x="2402260" y="3311455"/>
            <a:ext cx="112451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1846A26-3D09-4C15-B5D0-649219A9BE1A}"/>
              </a:ext>
            </a:extLst>
          </p:cNvPr>
          <p:cNvCxnSpPr>
            <a:cxnSpLocks/>
          </p:cNvCxnSpPr>
          <p:nvPr/>
        </p:nvCxnSpPr>
        <p:spPr>
          <a:xfrm flipH="1">
            <a:off x="2402598" y="3730555"/>
            <a:ext cx="112451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CEF4FCB-05E3-414C-9396-5FBEE335AB1F}"/>
              </a:ext>
            </a:extLst>
          </p:cNvPr>
          <p:cNvCxnSpPr>
            <a:cxnSpLocks/>
          </p:cNvCxnSpPr>
          <p:nvPr/>
        </p:nvCxnSpPr>
        <p:spPr>
          <a:xfrm flipH="1">
            <a:off x="2402598" y="4126795"/>
            <a:ext cx="112451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448BBC5-6BD0-4B25-B5F9-6F079F864FF8}"/>
              </a:ext>
            </a:extLst>
          </p:cNvPr>
          <p:cNvCxnSpPr>
            <a:cxnSpLocks/>
          </p:cNvCxnSpPr>
          <p:nvPr/>
        </p:nvCxnSpPr>
        <p:spPr>
          <a:xfrm flipH="1">
            <a:off x="2402598" y="4507795"/>
            <a:ext cx="112451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580877B-956C-4E66-9B67-AEE1C2B0ED5D}"/>
              </a:ext>
            </a:extLst>
          </p:cNvPr>
          <p:cNvSpPr txBox="1"/>
          <p:nvPr/>
        </p:nvSpPr>
        <p:spPr>
          <a:xfrm>
            <a:off x="-335788" y="3157566"/>
            <a:ext cx="276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이용자 로그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AD33C9-07BE-4E87-B7B0-D32C1CE2B8E1}"/>
              </a:ext>
            </a:extLst>
          </p:cNvPr>
          <p:cNvSpPr txBox="1"/>
          <p:nvPr/>
        </p:nvSpPr>
        <p:spPr>
          <a:xfrm>
            <a:off x="-335788" y="3576666"/>
            <a:ext cx="276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일별</a:t>
            </a:r>
            <a:r>
              <a:rPr lang="en-US" altLang="ko-KR" sz="14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,</a:t>
            </a:r>
            <a:r>
              <a:rPr lang="ko-KR" altLang="en-US" sz="14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월별</a:t>
            </a:r>
            <a:r>
              <a:rPr lang="en-US" altLang="ko-KR" sz="14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,</a:t>
            </a:r>
            <a:r>
              <a:rPr lang="ko-KR" altLang="en-US" sz="14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국가별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960F57-8C22-435A-B433-A6F1107CFF51}"/>
              </a:ext>
            </a:extLst>
          </p:cNvPr>
          <p:cNvSpPr txBox="1"/>
          <p:nvPr/>
        </p:nvSpPr>
        <p:spPr>
          <a:xfrm>
            <a:off x="-335788" y="3978741"/>
            <a:ext cx="276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엑셀 저장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938E6A-744D-44D0-ACAB-D0621B7D0B1C}"/>
              </a:ext>
            </a:extLst>
          </p:cNvPr>
          <p:cNvSpPr txBox="1"/>
          <p:nvPr/>
        </p:nvSpPr>
        <p:spPr>
          <a:xfrm>
            <a:off x="-335788" y="4354712"/>
            <a:ext cx="276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문 열기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83FD9B-2EA6-4484-A96F-7CE393224CEF}"/>
              </a:ext>
            </a:extLst>
          </p:cNvPr>
          <p:cNvSpPr txBox="1"/>
          <p:nvPr/>
        </p:nvSpPr>
        <p:spPr>
          <a:xfrm>
            <a:off x="5089961" y="231044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1)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기존 구현 내용</a:t>
            </a:r>
          </a:p>
        </p:txBody>
      </p:sp>
    </p:spTree>
    <p:extLst>
      <p:ext uri="{BB962C8B-B14F-4D97-AF65-F5344CB8AC3E}">
        <p14:creationId xmlns:p14="http://schemas.microsoft.com/office/powerpoint/2010/main" val="143374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CBD68FC-D506-403C-84B6-9B4403884F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62" t="28198" r="57422" b="65887"/>
          <a:stretch/>
        </p:blipFill>
        <p:spPr>
          <a:xfrm>
            <a:off x="3344672" y="6204221"/>
            <a:ext cx="2657725" cy="57759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686DDEF-1B50-4740-BE2A-223BABE3D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88" t="28233" r="57315" b="64783"/>
          <a:stretch/>
        </p:blipFill>
        <p:spPr>
          <a:xfrm>
            <a:off x="7141562" y="3792161"/>
            <a:ext cx="2801271" cy="69356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80EC336-119C-43F8-82DD-1DD7763A84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15" t="28508" r="57410" b="66367"/>
          <a:stretch/>
        </p:blipFill>
        <p:spPr>
          <a:xfrm>
            <a:off x="3315370" y="3792161"/>
            <a:ext cx="2716331" cy="503344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-48374" y="653143"/>
            <a:ext cx="2684172" cy="1862048"/>
            <a:chOff x="-48374" y="653143"/>
            <a:chExt cx="2684172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02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-48374" y="1537289"/>
              <a:ext cx="26841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제안서 대비 구현 내용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04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B46EB4-F59E-4B8D-A102-1599539A5987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서버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FD55E-2282-4450-BE4F-A4A84593DD61}"/>
              </a:ext>
            </a:extLst>
          </p:cNvPr>
          <p:cNvSpPr txBox="1"/>
          <p:nvPr/>
        </p:nvSpPr>
        <p:spPr>
          <a:xfrm>
            <a:off x="3526777" y="1380102"/>
            <a:ext cx="6804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서버를 구성하여 데이터 관리</a:t>
            </a:r>
            <a:endParaRPr lang="ko-KR" altLang="en-US" sz="1000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rgbClr val="9C9C9C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3337894-D00F-4249-AB78-47ECF622A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209" y="1964877"/>
            <a:ext cx="3124656" cy="182728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F405C65-23FF-451F-849F-2C6659273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814" y="1964877"/>
            <a:ext cx="3124656" cy="182728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9BADE83-E799-4460-8A4E-F3A6DD02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208" y="4376936"/>
            <a:ext cx="3124657" cy="18272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0E3DD85-DE83-46DC-AF13-C89998FE7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9870" y="4376936"/>
            <a:ext cx="3124657" cy="182728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B4FD003-FB9F-456B-BD4E-44092E6F7F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" t="48579" r="75647" b="39724"/>
          <a:stretch/>
        </p:blipFill>
        <p:spPr>
          <a:xfrm>
            <a:off x="7776388" y="6288229"/>
            <a:ext cx="1531620" cy="430636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0D3065A-7DEB-4F37-B327-1759AF02B1FB}"/>
              </a:ext>
            </a:extLst>
          </p:cNvPr>
          <p:cNvCxnSpPr>
            <a:endCxn id="2" idx="2"/>
          </p:cNvCxnSpPr>
          <p:nvPr/>
        </p:nvCxnSpPr>
        <p:spPr>
          <a:xfrm>
            <a:off x="4130040" y="2593649"/>
            <a:ext cx="543497" cy="119851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AED2255-01ED-4313-80E4-0166CD29BD95}"/>
              </a:ext>
            </a:extLst>
          </p:cNvPr>
          <p:cNvCxnSpPr/>
          <p:nvPr/>
        </p:nvCxnSpPr>
        <p:spPr>
          <a:xfrm>
            <a:off x="7949788" y="2593649"/>
            <a:ext cx="543497" cy="119851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606EC54-2399-4D77-B830-48661365ABF2}"/>
              </a:ext>
            </a:extLst>
          </p:cNvPr>
          <p:cNvCxnSpPr/>
          <p:nvPr/>
        </p:nvCxnSpPr>
        <p:spPr>
          <a:xfrm>
            <a:off x="4130217" y="5076921"/>
            <a:ext cx="543497" cy="119851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96690EC-05C5-45F5-9FBD-9F0B1D993E34}"/>
              </a:ext>
            </a:extLst>
          </p:cNvPr>
          <p:cNvCxnSpPr>
            <a:cxnSpLocks/>
          </p:cNvCxnSpPr>
          <p:nvPr/>
        </p:nvCxnSpPr>
        <p:spPr>
          <a:xfrm>
            <a:off x="7612380" y="5417820"/>
            <a:ext cx="929817" cy="85761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0439429-E48F-4AC5-8BA8-654AF51773B2}"/>
              </a:ext>
            </a:extLst>
          </p:cNvPr>
          <p:cNvSpPr txBox="1"/>
          <p:nvPr/>
        </p:nvSpPr>
        <p:spPr>
          <a:xfrm>
            <a:off x="5089961" y="231044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1)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기존 구현 내용</a:t>
            </a:r>
          </a:p>
        </p:txBody>
      </p:sp>
      <p:pic>
        <p:nvPicPr>
          <p:cNvPr id="10242" name="Picture 2" descr="ììì ëí ì´ë¯¸ì§ ê²ìê²°ê³¼">
            <a:extLst>
              <a:ext uri="{FF2B5EF4-FFF2-40B4-BE49-F238E27FC236}">
                <a16:creationId xmlns:a16="http://schemas.microsoft.com/office/drawing/2014/main" id="{E5EEA618-20E4-4679-903B-8AA9D825D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9839" y="5369826"/>
            <a:ext cx="834395" cy="83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71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1779</TotalTime>
  <Words>420</Words>
  <Application>Microsoft Office PowerPoint</Application>
  <PresentationFormat>와이드스크린</PresentationFormat>
  <Paragraphs>161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KoPub돋움체 Bold</vt:lpstr>
      <vt:lpstr>KoPub돋움체 Light</vt:lpstr>
      <vt:lpstr>KoPub돋움체 Medium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윤상림</dc:creator>
  <cp:lastModifiedBy> </cp:lastModifiedBy>
  <cp:revision>145</cp:revision>
  <dcterms:created xsi:type="dcterms:W3CDTF">2017-04-16T12:47:34Z</dcterms:created>
  <dcterms:modified xsi:type="dcterms:W3CDTF">2019-06-13T08:23:33Z</dcterms:modified>
</cp:coreProperties>
</file>